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s-D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5/30/24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43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64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34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3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9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6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79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20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0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4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5/30/24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31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3148A4-EAE8-49C7-89F1-8E48B3A26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0DD521-40A0-A605-380D-723F3D860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3828" y="4111201"/>
            <a:ext cx="8654267" cy="1124073"/>
          </a:xfrm>
        </p:spPr>
        <p:txBody>
          <a:bodyPr anchor="b">
            <a:normAutofit/>
          </a:bodyPr>
          <a:lstStyle/>
          <a:p>
            <a:r>
              <a:rPr lang="es-DO" dirty="0"/>
              <a:t>Computational astrobiology hackathon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BAD966-3425-84EE-12D0-AAC846D5C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2038" y="5371605"/>
            <a:ext cx="8656058" cy="955054"/>
          </a:xfrm>
        </p:spPr>
        <p:txBody>
          <a:bodyPr anchor="t">
            <a:noAutofit/>
          </a:bodyPr>
          <a:lstStyle/>
          <a:p>
            <a:r>
              <a:rPr lang="es-DO" dirty="0"/>
              <a:t>Thara Caba</a:t>
            </a:r>
          </a:p>
          <a:p>
            <a:r>
              <a:rPr lang="es-DO" dirty="0"/>
              <a:t>University of Belgrade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96FDE2F-8352-4200-8537-0E8FC365F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3495110" cy="3414822"/>
          </a:xfrm>
          <a:custGeom>
            <a:avLst/>
            <a:gdLst>
              <a:gd name="connsiteX0" fmla="*/ 3495110 w 3495110"/>
              <a:gd name="connsiteY0" fmla="*/ 3414822 h 3414822"/>
              <a:gd name="connsiteX1" fmla="*/ 26047 w 3495110"/>
              <a:gd name="connsiteY1" fmla="*/ 3414822 h 3414822"/>
              <a:gd name="connsiteX2" fmla="*/ 192248 w 3495110"/>
              <a:gd name="connsiteY2" fmla="*/ 3410701 h 3414822"/>
              <a:gd name="connsiteX3" fmla="*/ 3495109 w 3495110"/>
              <a:gd name="connsiteY3" fmla="*/ 320 h 3414822"/>
              <a:gd name="connsiteX4" fmla="*/ 13063 w 3495110"/>
              <a:gd name="connsiteY4" fmla="*/ 320 h 3414822"/>
              <a:gd name="connsiteX5" fmla="*/ 13063 w 3495110"/>
              <a:gd name="connsiteY5" fmla="*/ 3414822 h 3414822"/>
              <a:gd name="connsiteX6" fmla="*/ 13062 w 3495110"/>
              <a:gd name="connsiteY6" fmla="*/ 3414822 h 3414822"/>
              <a:gd name="connsiteX7" fmla="*/ 13062 w 3495110"/>
              <a:gd name="connsiteY7" fmla="*/ 322 h 3414822"/>
              <a:gd name="connsiteX8" fmla="*/ 0 w 3495110"/>
              <a:gd name="connsiteY8" fmla="*/ 322 h 3414822"/>
              <a:gd name="connsiteX9" fmla="*/ 0 w 3495110"/>
              <a:gd name="connsiteY9" fmla="*/ 0 h 3414822"/>
              <a:gd name="connsiteX10" fmla="*/ 3495110 w 3495110"/>
              <a:gd name="connsiteY10" fmla="*/ 0 h 341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95110" h="3414822">
                <a:moveTo>
                  <a:pt x="3495110" y="3414822"/>
                </a:moveTo>
                <a:lnTo>
                  <a:pt x="26047" y="3414822"/>
                </a:lnTo>
                <a:lnTo>
                  <a:pt x="192248" y="3410701"/>
                </a:lnTo>
                <a:cubicBezTo>
                  <a:pt x="2032056" y="3319241"/>
                  <a:pt x="3495109" y="1827339"/>
                  <a:pt x="3495109" y="320"/>
                </a:cubicBezTo>
                <a:lnTo>
                  <a:pt x="13063" y="320"/>
                </a:lnTo>
                <a:lnTo>
                  <a:pt x="13063" y="3414822"/>
                </a:lnTo>
                <a:lnTo>
                  <a:pt x="13062" y="3414822"/>
                </a:lnTo>
                <a:lnTo>
                  <a:pt x="13062" y="322"/>
                </a:lnTo>
                <a:lnTo>
                  <a:pt x="0" y="322"/>
                </a:lnTo>
                <a:lnTo>
                  <a:pt x="0" y="0"/>
                </a:lnTo>
                <a:lnTo>
                  <a:pt x="349511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3AE3B-3A9F-4A74-A626-EA434E9E0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696893" y="0"/>
            <a:ext cx="3498943" cy="34148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D8CF8-48C9-57EB-B27A-4BBA97A76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58" r="1" b="22693"/>
          <a:stretch/>
        </p:blipFill>
        <p:spPr>
          <a:xfrm>
            <a:off x="-1" y="10"/>
            <a:ext cx="8707925" cy="3414814"/>
          </a:xfrm>
          <a:custGeom>
            <a:avLst/>
            <a:gdLst/>
            <a:ahLst/>
            <a:cxnLst/>
            <a:rect l="l" t="t" r="r" b="b"/>
            <a:pathLst>
              <a:path w="8724646" h="3414824">
                <a:moveTo>
                  <a:pt x="3488733" y="0"/>
                </a:moveTo>
                <a:lnTo>
                  <a:pt x="8724646" y="0"/>
                </a:lnTo>
                <a:lnTo>
                  <a:pt x="8724646" y="3414822"/>
                </a:lnTo>
                <a:lnTo>
                  <a:pt x="3488733" y="3414822"/>
                </a:lnTo>
                <a:close/>
                <a:moveTo>
                  <a:pt x="3488732" y="0"/>
                </a:moveTo>
                <a:lnTo>
                  <a:pt x="3488732" y="3414824"/>
                </a:lnTo>
                <a:lnTo>
                  <a:pt x="0" y="3414824"/>
                </a:lnTo>
                <a:cubicBezTo>
                  <a:pt x="0" y="1528869"/>
                  <a:pt x="1561959" y="0"/>
                  <a:pt x="3488732" y="0"/>
                </a:cubicBezTo>
                <a:close/>
              </a:path>
            </a:pathLst>
          </a:custGeom>
        </p:spPr>
      </p:pic>
      <p:sp>
        <p:nvSpPr>
          <p:cNvPr id="15" name="Rectangle 34">
            <a:extLst>
              <a:ext uri="{FF2B5EF4-FFF2-40B4-BE49-F238E27FC236}">
                <a16:creationId xmlns:a16="http://schemas.microsoft.com/office/drawing/2014/main" id="{C4616447-380A-4DF1-834B-15E0529F4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7925" y="0"/>
            <a:ext cx="3495111" cy="3415146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80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19B57-EFDD-82A8-F881-74A25FED2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19" y="163482"/>
            <a:ext cx="9950103" cy="1507376"/>
          </a:xfrm>
        </p:spPr>
        <p:txBody>
          <a:bodyPr>
            <a:normAutofit/>
          </a:bodyPr>
          <a:lstStyle/>
          <a:p>
            <a:r>
              <a:rPr lang="es-DO" dirty="0"/>
              <a:t>Tutorial 4: Artificial neural network technique applied on classification of exoplanets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E05388-EFA2-062E-5B11-72D17FEEA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48" y="1982473"/>
            <a:ext cx="9950103" cy="3513514"/>
          </a:xfrm>
        </p:spPr>
        <p:txBody>
          <a:bodyPr/>
          <a:lstStyle/>
          <a:p>
            <a:r>
              <a:rPr lang="es-DO" b="1" dirty="0"/>
              <a:t>Objective</a:t>
            </a:r>
            <a:r>
              <a:rPr lang="es-DO" dirty="0"/>
              <a:t>: Understand simple artificial neural network techniques applied on classification of exoplanets.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1DF69C-B76F-C0CF-09BF-0B24BD246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6"/>
          <a:stretch/>
        </p:blipFill>
        <p:spPr>
          <a:xfrm>
            <a:off x="2634893" y="2768642"/>
            <a:ext cx="6922213" cy="39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69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72B39-16F8-54C5-FA51-5682D733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76" y="210064"/>
            <a:ext cx="9950103" cy="868567"/>
          </a:xfrm>
        </p:spPr>
        <p:txBody>
          <a:bodyPr/>
          <a:lstStyle/>
          <a:p>
            <a:r>
              <a:rPr lang="es-DO" dirty="0"/>
              <a:t>Tutorial 4: Innovation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9D3DC2A-E424-AD8B-E378-E21FE277F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61" y="2450232"/>
            <a:ext cx="5302497" cy="274320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D12F76B-11DA-9069-EA89-8C8D2890A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215" y="2450232"/>
            <a:ext cx="5128592" cy="2743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3DD7CA2-1807-23EC-9621-4E8283E1D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2108" y="6023098"/>
            <a:ext cx="919892" cy="83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62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F17F50-2D29-58C0-35EB-9E7106D77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29" y="346963"/>
            <a:ext cx="9950103" cy="1140414"/>
          </a:xfrm>
        </p:spPr>
        <p:txBody>
          <a:bodyPr>
            <a:normAutofit/>
          </a:bodyPr>
          <a:lstStyle/>
          <a:p>
            <a:r>
              <a:rPr lang="es-DO" dirty="0"/>
              <a:t>Tutorial PCA: Feature selection and dimensionality reduction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708FBF-6B06-7E3A-F548-81C14CB8B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29" y="1797121"/>
            <a:ext cx="11267039" cy="3513514"/>
          </a:xfrm>
        </p:spPr>
        <p:txBody>
          <a:bodyPr/>
          <a:lstStyle/>
          <a:p>
            <a:r>
              <a:rPr lang="es-DO" b="1" dirty="0"/>
              <a:t>Objective</a:t>
            </a:r>
            <a:r>
              <a:rPr lang="es-DO" dirty="0"/>
              <a:t>: Introduce principal component analysis for feature selection and data dimensionality reduction.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0FB0BD-4586-5D9E-0B9A-2678EAE4A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4" t="5281" r="3276" b="3493"/>
          <a:stretch/>
        </p:blipFill>
        <p:spPr>
          <a:xfrm>
            <a:off x="5905548" y="2916194"/>
            <a:ext cx="4700805" cy="30613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030FDC-F3C6-608E-887F-B6BB504E3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31" y="2916194"/>
            <a:ext cx="4860461" cy="318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4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F17F50-2D29-58C0-35EB-9E7106D77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54" y="0"/>
            <a:ext cx="9950103" cy="1140414"/>
          </a:xfrm>
        </p:spPr>
        <p:txBody>
          <a:bodyPr>
            <a:normAutofit/>
          </a:bodyPr>
          <a:lstStyle/>
          <a:p>
            <a:r>
              <a:rPr lang="es-DO" dirty="0"/>
              <a:t>Tutorial PCA: Innovation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759E113-AD2B-3EDF-7469-8BCF034BE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12" y="2520778"/>
            <a:ext cx="5036995" cy="3283722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4933075-9C24-57F3-D991-D9CF299EC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121" y="2014151"/>
            <a:ext cx="6448224" cy="40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44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F17F50-2D29-58C0-35EB-9E7106D77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54" y="212330"/>
            <a:ext cx="11904691" cy="1140414"/>
          </a:xfrm>
        </p:spPr>
        <p:txBody>
          <a:bodyPr>
            <a:normAutofit/>
          </a:bodyPr>
          <a:lstStyle/>
          <a:p>
            <a:r>
              <a:rPr lang="es-DO" dirty="0"/>
              <a:t>Tutorial 5: Application of Transformer Model on Classification of Habitable Exoplanets from LIFE Sim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D6F55BA-A63C-5C06-92F0-CF33F65A5F27}"/>
              </a:ext>
            </a:extLst>
          </p:cNvPr>
          <p:cNvSpPr txBox="1">
            <a:spLocks/>
          </p:cNvSpPr>
          <p:nvPr/>
        </p:nvSpPr>
        <p:spPr>
          <a:xfrm>
            <a:off x="143654" y="1672243"/>
            <a:ext cx="11657049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DO" b="1" dirty="0"/>
              <a:t>Objective</a:t>
            </a:r>
            <a:r>
              <a:rPr lang="es-DO" dirty="0"/>
              <a:t>: Understand the Transformer Architecture.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FF75FD4-6E56-95D3-1E26-628B55541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021" y="2150076"/>
            <a:ext cx="2567958" cy="470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7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F17F50-2D29-58C0-35EB-9E7106D77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54" y="212330"/>
            <a:ext cx="11904691" cy="1140414"/>
          </a:xfrm>
        </p:spPr>
        <p:txBody>
          <a:bodyPr>
            <a:normAutofit/>
          </a:bodyPr>
          <a:lstStyle/>
          <a:p>
            <a:r>
              <a:rPr lang="es-DO" dirty="0"/>
              <a:t>Tutorial 5: Innovation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68492A-3E00-4FEF-8412-A62CEB056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4"/>
          <a:stretch/>
        </p:blipFill>
        <p:spPr>
          <a:xfrm>
            <a:off x="268579" y="1641184"/>
            <a:ext cx="5214173" cy="50044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5CCF89C-13D7-A112-631E-E2FCDA04A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14178"/>
            <a:ext cx="5773179" cy="464840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F86AC8C-6690-3344-434C-A79F40FF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8321" y="34877"/>
            <a:ext cx="783679" cy="97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2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FBBA06-E760-06A2-B2A9-0883DE7A8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57" y="457200"/>
            <a:ext cx="9950103" cy="658502"/>
          </a:xfrm>
        </p:spPr>
        <p:txBody>
          <a:bodyPr/>
          <a:lstStyle/>
          <a:p>
            <a:r>
              <a:rPr lang="es-DO" dirty="0"/>
              <a:t>Tutorial 1: LIFEsim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0BB347-D4E8-D067-E685-6E50B248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57" y="1500560"/>
            <a:ext cx="9950103" cy="884294"/>
          </a:xfrm>
        </p:spPr>
        <p:txBody>
          <a:bodyPr/>
          <a:lstStyle/>
          <a:p>
            <a:r>
              <a:rPr lang="es-DO" b="1" dirty="0"/>
              <a:t>Objective</a:t>
            </a:r>
            <a:r>
              <a:rPr lang="es-DO" dirty="0"/>
              <a:t>: install LIFEsim and simulate a catalogue of exoplanets and simulate spectrum of exoplanet.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43DD7EE5-2CA3-F8C6-0E5B-E2CB7ABC5AA9}"/>
              </a:ext>
            </a:extLst>
          </p:cNvPr>
          <p:cNvSpPr txBox="1">
            <a:spLocks/>
          </p:cNvSpPr>
          <p:nvPr/>
        </p:nvSpPr>
        <p:spPr>
          <a:xfrm>
            <a:off x="335957" y="2573538"/>
            <a:ext cx="9950103" cy="884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DO" dirty="0"/>
              <a:t>Example of simulating a spectral observation of an exoplanet with the LIFEsim GUI: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91137C-F097-A618-AC47-7E2D914F7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615" y="3225113"/>
            <a:ext cx="5328260" cy="30065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844E10-9F59-B755-C828-A753CA842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09" y="3086687"/>
            <a:ext cx="3474154" cy="351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06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0DADA0-69B5-14CA-8D1D-84D902B6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4" y="163482"/>
            <a:ext cx="4140096" cy="1507375"/>
          </a:xfrm>
        </p:spPr>
        <p:txBody>
          <a:bodyPr>
            <a:normAutofit/>
          </a:bodyPr>
          <a:lstStyle/>
          <a:p>
            <a:r>
              <a:rPr lang="es-DO" dirty="0"/>
              <a:t>Tutorial 1: Innovation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6CF2DF-F597-88A0-4752-5EB606F4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26" y="460379"/>
            <a:ext cx="7547116" cy="60188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9D094DC-59FC-B53B-B5FB-D07D035CB93B}"/>
              </a:ext>
            </a:extLst>
          </p:cNvPr>
          <p:cNvSpPr txBox="1"/>
          <p:nvPr/>
        </p:nvSpPr>
        <p:spPr>
          <a:xfrm>
            <a:off x="252733" y="1956104"/>
            <a:ext cx="24026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DO" dirty="0"/>
              <a:t>Column 'radius_p' has the highest correlation with column 'mass_p' with a correlation of 0.95</a:t>
            </a:r>
          </a:p>
          <a:p>
            <a:r>
              <a:rPr lang="es-DO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34551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533129-C366-47A1-AE69-1F390AE89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80" y="199506"/>
            <a:ext cx="5813507" cy="717664"/>
          </a:xfrm>
        </p:spPr>
        <p:txBody>
          <a:bodyPr>
            <a:normAutofit/>
          </a:bodyPr>
          <a:lstStyle/>
          <a:p>
            <a:r>
              <a:rPr lang="es-DO" dirty="0"/>
              <a:t>Tutorial 2: Naive Bayes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F56B68-9827-6B94-89C5-EA9BB1356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80" y="1302851"/>
            <a:ext cx="5813507" cy="3513514"/>
          </a:xfrm>
        </p:spPr>
        <p:txBody>
          <a:bodyPr>
            <a:normAutofit/>
          </a:bodyPr>
          <a:lstStyle/>
          <a:p>
            <a:r>
              <a:rPr lang="es-DO" b="1" dirty="0"/>
              <a:t>Objective: </a:t>
            </a:r>
            <a:r>
              <a:rPr lang="es-DO" dirty="0"/>
              <a:t>make own case of Naive Bayes by using some exoplanet data.</a:t>
            </a:r>
            <a:endParaRPr lang="es-DO" b="1" dirty="0"/>
          </a:p>
          <a:p>
            <a:pPr marL="0" indent="0">
              <a:buNone/>
            </a:pPr>
            <a:r>
              <a:rPr lang="es-DO" dirty="0"/>
              <a:t>Naive Bayes models are a group of extremely fast and simple classification algorithms that are often suitable for very high-dimensional datasets. Because they are so fast and have so few tunable parameters, they end up being useful as a quick-and-dirty baseline for a classification problem.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6F2C5FA-24D3-AE41-395A-F0C8EA3AF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106" y="448566"/>
            <a:ext cx="3956273" cy="3956273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64910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3040F7-A872-3AEA-338B-1ECBB3D7A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27" y="4284571"/>
            <a:ext cx="3388207" cy="25411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3508E13-59E8-852C-7004-9ABD42CB0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30" y="4284570"/>
            <a:ext cx="3388207" cy="254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7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05C13-7D2C-563A-667B-EC937DE85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49" y="184528"/>
            <a:ext cx="9950103" cy="732642"/>
          </a:xfrm>
        </p:spPr>
        <p:txBody>
          <a:bodyPr/>
          <a:lstStyle/>
          <a:p>
            <a:r>
              <a:rPr lang="es-DO" dirty="0"/>
              <a:t>Tutorial 2: Innovation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7EC6BD-39EB-DF08-A4E7-F2C87BD41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49" y="1092786"/>
            <a:ext cx="11959016" cy="3513514"/>
          </a:xfrm>
        </p:spPr>
        <p:txBody>
          <a:bodyPr/>
          <a:lstStyle/>
          <a:p>
            <a:r>
              <a:rPr lang="es-DO" dirty="0"/>
              <a:t>I downloaded data from the NASA exoplanet archive. Some planets were detected by direct imaging or by transit. I clasified the planets by their detection method with naive bayes.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5D51AC-D3B7-0F5C-D295-C068FFDBF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82" y="2217580"/>
            <a:ext cx="4852086" cy="400971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72C8D22-3D50-71E5-1A41-CF31FB6E6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573" y="2217580"/>
            <a:ext cx="4673655" cy="400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37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D793E-8FEA-A3A8-6EB4-C3A18ECE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03" y="247135"/>
            <a:ext cx="9950103" cy="1671756"/>
          </a:xfrm>
        </p:spPr>
        <p:txBody>
          <a:bodyPr>
            <a:noAutofit/>
          </a:bodyPr>
          <a:lstStyle/>
          <a:p>
            <a:r>
              <a:rPr lang="es-DO" dirty="0"/>
              <a:t>Tutorial 3: Exoplanet exploration using Machine Learning</a:t>
            </a:r>
            <a:br>
              <a:rPr lang="es-DO" dirty="0"/>
            </a:br>
            <a:endParaRPr lang="es-D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8F7CB6-B388-BE87-E104-79C662A70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03" y="1672243"/>
            <a:ext cx="11452389" cy="3513514"/>
          </a:xfrm>
        </p:spPr>
        <p:txBody>
          <a:bodyPr/>
          <a:lstStyle/>
          <a:p>
            <a:r>
              <a:rPr lang="es-DO" b="1" dirty="0"/>
              <a:t>Objective: </a:t>
            </a:r>
            <a:r>
              <a:rPr lang="es-DO" dirty="0"/>
              <a:t>Learn</a:t>
            </a:r>
            <a:r>
              <a:rPr lang="es-DO" b="1" dirty="0"/>
              <a:t> </a:t>
            </a:r>
            <a:r>
              <a:rPr lang="es-DO" dirty="0"/>
              <a:t>some machine learning techniques applied on classification of exoplanets using programs by Data analyst Nagesh Singh Chauhan.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DE2050A-249F-33AF-FCA8-29736AAA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4" y="2624715"/>
            <a:ext cx="5199870" cy="208363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D096811-64FA-E98A-0C72-48CC9BE4C603}"/>
              </a:ext>
            </a:extLst>
          </p:cNvPr>
          <p:cNvSpPr txBox="1"/>
          <p:nvPr/>
        </p:nvSpPr>
        <p:spPr>
          <a:xfrm>
            <a:off x="1791729" y="4792138"/>
            <a:ext cx="159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DO" dirty="0"/>
              <a:t>Decision Tree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A9F7670-93D6-D0A7-CBEE-8318C60D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01" y="2624715"/>
            <a:ext cx="5199871" cy="208363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91333A2-BBF1-9D18-8955-5652229840DD}"/>
              </a:ext>
            </a:extLst>
          </p:cNvPr>
          <p:cNvSpPr txBox="1"/>
          <p:nvPr/>
        </p:nvSpPr>
        <p:spPr>
          <a:xfrm>
            <a:off x="8204886" y="4816425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DO" dirty="0"/>
              <a:t>K Neighbors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6163C16-B183-F841-CDD6-932EAE522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213" y="4939110"/>
            <a:ext cx="4682592" cy="18288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CEBC52C-3FC1-6F99-519E-F39643153B2B}"/>
              </a:ext>
            </a:extLst>
          </p:cNvPr>
          <p:cNvSpPr txBox="1"/>
          <p:nvPr/>
        </p:nvSpPr>
        <p:spPr>
          <a:xfrm>
            <a:off x="1011223" y="5792167"/>
            <a:ext cx="2193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DO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144456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348E9-FB3A-B5AB-CC76-3487A0214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62" y="246311"/>
            <a:ext cx="9950103" cy="670859"/>
          </a:xfrm>
        </p:spPr>
        <p:txBody>
          <a:bodyPr/>
          <a:lstStyle/>
          <a:p>
            <a:r>
              <a:rPr lang="es-DO" dirty="0"/>
              <a:t>Tutorial 3: Innovation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8D7774-0B7C-A511-6503-56B6A4B07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62" y="1216353"/>
            <a:ext cx="9950103" cy="3513514"/>
          </a:xfrm>
        </p:spPr>
        <p:txBody>
          <a:bodyPr/>
          <a:lstStyle/>
          <a:p>
            <a:r>
              <a:rPr lang="es-DO" dirty="0"/>
              <a:t>Used the same data as tutorial 2.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063349-9925-C7CF-95CD-43A27CD5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62" y="2973110"/>
            <a:ext cx="4380387" cy="351351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1EDC0EB-7738-C191-9BCC-DE1B242A5206}"/>
              </a:ext>
            </a:extLst>
          </p:cNvPr>
          <p:cNvSpPr txBox="1"/>
          <p:nvPr/>
        </p:nvSpPr>
        <p:spPr>
          <a:xfrm>
            <a:off x="826028" y="2177187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DO" dirty="0"/>
              <a:t>K-NN</a:t>
            </a:r>
          </a:p>
          <a:p>
            <a:r>
              <a:rPr lang="es-DO" dirty="0"/>
              <a:t>0.9296675191815856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8686E83-0C37-5E5D-73AC-1B24BAEF9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640" y="2973111"/>
            <a:ext cx="4327425" cy="351351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C19F64B-920F-93E5-06BA-8353A60BE707}"/>
              </a:ext>
            </a:extLst>
          </p:cNvPr>
          <p:cNvSpPr txBox="1"/>
          <p:nvPr/>
        </p:nvSpPr>
        <p:spPr>
          <a:xfrm>
            <a:off x="6696445" y="2177188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DO" dirty="0"/>
              <a:t>Decision Tree</a:t>
            </a:r>
          </a:p>
          <a:p>
            <a:r>
              <a:rPr lang="es-DO" dirty="0"/>
              <a:t>0.9335038363171355</a:t>
            </a:r>
          </a:p>
        </p:txBody>
      </p:sp>
    </p:spTree>
    <p:extLst>
      <p:ext uri="{BB962C8B-B14F-4D97-AF65-F5344CB8AC3E}">
        <p14:creationId xmlns:p14="http://schemas.microsoft.com/office/powerpoint/2010/main" val="248879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D4BBE-75A0-78B2-393A-33E2CEE52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33" y="321276"/>
            <a:ext cx="9950103" cy="757356"/>
          </a:xfrm>
        </p:spPr>
        <p:txBody>
          <a:bodyPr/>
          <a:lstStyle/>
          <a:p>
            <a:r>
              <a:rPr lang="es-DO" dirty="0"/>
              <a:t>Tutorial 3-1: Support Vector Machine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B31A73-00B7-B30F-DDC4-33FDA4F93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33" y="1376991"/>
            <a:ext cx="11600670" cy="3513514"/>
          </a:xfrm>
        </p:spPr>
        <p:txBody>
          <a:bodyPr/>
          <a:lstStyle/>
          <a:p>
            <a:r>
              <a:rPr lang="es-DO" b="1" dirty="0"/>
              <a:t>Objective: </a:t>
            </a:r>
            <a:r>
              <a:rPr lang="es-DO" dirty="0"/>
              <a:t>Explore the intuition behind SVMs and their use in classification problems.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5D9CF43-0EAD-A0B4-32E1-B50D187D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825" y="1964725"/>
            <a:ext cx="5882349" cy="433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6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707BC5-CDB5-46C5-7F9F-47A40EBA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03" y="196884"/>
            <a:ext cx="9950103" cy="720286"/>
          </a:xfrm>
        </p:spPr>
        <p:txBody>
          <a:bodyPr/>
          <a:lstStyle/>
          <a:p>
            <a:r>
              <a:rPr lang="es-DO" dirty="0"/>
              <a:t>Tutorial 3-1: Innovation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994010-4CBD-CDDF-9C24-02C912105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02" y="1055716"/>
            <a:ext cx="11662455" cy="834868"/>
          </a:xfrm>
        </p:spPr>
        <p:txBody>
          <a:bodyPr/>
          <a:lstStyle/>
          <a:p>
            <a:r>
              <a:rPr lang="es-DO" dirty="0"/>
              <a:t>We will apply Support Vector Machines (SVM) to the data from tutorial 2, to try to sort these detected exoplanets by discovery method.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04BFA2-FD1B-FEB2-4515-98CF0256C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9130"/>
            <a:ext cx="5403850" cy="44302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A393F1-EEFB-E079-0F67-F7BA7D59D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363" y="2252849"/>
            <a:ext cx="6302761" cy="39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25028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DarkSeedLeftStep">
      <a:dk1>
        <a:srgbClr val="000000"/>
      </a:dk1>
      <a:lt1>
        <a:srgbClr val="FFFFFF"/>
      </a:lt1>
      <a:dk2>
        <a:srgbClr val="31231C"/>
      </a:dk2>
      <a:lt2>
        <a:srgbClr val="F3F3F0"/>
      </a:lt2>
      <a:accent1>
        <a:srgbClr val="572FE1"/>
      </a:accent1>
      <a:accent2>
        <a:srgbClr val="2244D0"/>
      </a:accent2>
      <a:accent3>
        <a:srgbClr val="2F9CE1"/>
      </a:accent3>
      <a:accent4>
        <a:srgbClr val="1BC1BD"/>
      </a:accent4>
      <a:accent5>
        <a:srgbClr val="29C37F"/>
      </a:accent5>
      <a:accent6>
        <a:srgbClr val="1CC834"/>
      </a:accent6>
      <a:hlink>
        <a:srgbClr val="349C80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1937</TotalTime>
  <Words>356</Words>
  <Application>Microsoft Macintosh PowerPoint</Application>
  <PresentationFormat>Panorámica</PresentationFormat>
  <Paragraphs>38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Avenir Next LT Pro</vt:lpstr>
      <vt:lpstr>Avenir Next LT Pro Light</vt:lpstr>
      <vt:lpstr>BlocksVTI</vt:lpstr>
      <vt:lpstr>Computational astrobiology hackathon</vt:lpstr>
      <vt:lpstr>Tutorial 1: LIFEsim</vt:lpstr>
      <vt:lpstr>Tutorial 1: Innovation</vt:lpstr>
      <vt:lpstr>Tutorial 2: Naive Bayes</vt:lpstr>
      <vt:lpstr>Tutorial 2: Innovation</vt:lpstr>
      <vt:lpstr>Tutorial 3: Exoplanet exploration using Machine Learning </vt:lpstr>
      <vt:lpstr>Tutorial 3: Innovation</vt:lpstr>
      <vt:lpstr>Tutorial 3-1: Support Vector Machine </vt:lpstr>
      <vt:lpstr>Tutorial 3-1: Innovation</vt:lpstr>
      <vt:lpstr>Tutorial 4: Artificial neural network technique applied on classification of exoplanets</vt:lpstr>
      <vt:lpstr>Tutorial 4: Innovation</vt:lpstr>
      <vt:lpstr>Tutorial PCA: Feature selection and dimensionality reduction</vt:lpstr>
      <vt:lpstr>Tutorial PCA: Innovation</vt:lpstr>
      <vt:lpstr>Tutorial 5: Application of Transformer Model on Classification of Habitable Exoplanets from LIFE Sim</vt:lpstr>
      <vt:lpstr>Tutorial 5: Innovation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Wellington Arturo Feliciano  Pineda</dc:creator>
  <cp:lastModifiedBy>Wellington Arturo Feliciano  Pineda</cp:lastModifiedBy>
  <cp:revision>22</cp:revision>
  <dcterms:created xsi:type="dcterms:W3CDTF">2024-05-28T14:59:32Z</dcterms:created>
  <dcterms:modified xsi:type="dcterms:W3CDTF">2024-05-30T07:27:55Z</dcterms:modified>
</cp:coreProperties>
</file>